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62" r:id="rId3"/>
    <p:sldId id="263" r:id="rId4"/>
    <p:sldId id="257" r:id="rId5"/>
    <p:sldId id="258" r:id="rId6"/>
    <p:sldId id="264" r:id="rId7"/>
    <p:sldId id="265" r:id="rId8"/>
    <p:sldId id="259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5" autoAdjust="0"/>
    <p:restoredTop sz="94660"/>
  </p:normalViewPr>
  <p:slideViewPr>
    <p:cSldViewPr>
      <p:cViewPr varScale="1">
        <p:scale>
          <a:sx n="69" d="100"/>
          <a:sy n="69" d="100"/>
        </p:scale>
        <p:origin x="-13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B6DF3E-0D20-4060-92EA-CE827DB8ECEB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77816-3BAB-444F-AD72-D5B766F04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062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E71582-5937-4A18-8345-6661789FF3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74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08.09.2019</a:t>
            </a:fld>
            <a:endParaRPr lang="ru-RU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08.09.2019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1412776"/>
            <a:ext cx="7772400" cy="1470025"/>
          </a:xfrm>
        </p:spPr>
        <p:txBody>
          <a:bodyPr>
            <a:normAutofit/>
          </a:bodyPr>
          <a:lstStyle/>
          <a:p>
            <a:r>
              <a:rPr lang="x-none" b="1">
                <a:latin typeface="Sylfaen" panose="010A0502050306030303" pitchFamily="18" charset="0"/>
              </a:rPr>
              <a:t>საექთნო საქმის </a:t>
            </a:r>
            <a:r>
              <a:rPr lang="ka-GE" b="1" dirty="0">
                <a:latin typeface="Sylfaen" panose="010A0502050306030303" pitchFamily="18" charset="0"/>
              </a:rPr>
              <a:t>განვითარების </a:t>
            </a:r>
            <a:r>
              <a:rPr lang="ka-GE" b="1" dirty="0" smtClean="0">
                <a:latin typeface="Sylfaen" panose="010A0502050306030303" pitchFamily="18" charset="0"/>
              </a:rPr>
              <a:t>სტრატეგი</a:t>
            </a:r>
            <a:r>
              <a:rPr lang="ka-GE" b="1" dirty="0">
                <a:latin typeface="Sylfaen" panose="010A0502050306030303" pitchFamily="18" charset="0"/>
              </a:rPr>
              <a:t>ა</a:t>
            </a:r>
            <a:r>
              <a:rPr lang="ka-GE" b="1" dirty="0" smtClean="0">
                <a:latin typeface="Sylfaen" panose="010A0502050306030303" pitchFamily="18" charset="0"/>
              </a:rPr>
              <a:t> </a:t>
            </a: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21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8352928" cy="1440160"/>
          </a:xfrm>
        </p:spPr>
        <p:txBody>
          <a:bodyPr>
            <a:noAutofit/>
          </a:bodyPr>
          <a:lstStyle/>
          <a:p>
            <a:r>
              <a:rPr lang="ka-GE" sz="2800" dirty="0">
                <a:latin typeface="Sylfaen" panose="010A0502050306030303" pitchFamily="18" charset="0"/>
              </a:rPr>
              <a:t>ამოცანა 2. უწყვეტი პროფესიული განვითარებისა და პროფესიული რეგულირების მდგრადი სისტემის განვითარება</a:t>
            </a:r>
            <a:endParaRPr lang="en-US" sz="2800" dirty="0">
              <a:latin typeface="Sylfaen" panose="010A050205030603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1484784"/>
            <a:ext cx="8352928" cy="525658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2.6</a:t>
            </a:r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. ექთანთა ლიცენზირება/რეგისტრაცია/სერტიფიცირების ნებაყოფლობითი ინსტრუმენტის ამოქმედება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- 2022</a:t>
            </a:r>
          </a:p>
          <a:p>
            <a:pPr algn="just"/>
            <a:endParaRPr lang="ka-GE" sz="20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2.7. ექთანთა ლიცენზირება/რეგისტრაცია/სერტიფიცირების სავალდებულო სისტემის ამოქმედება -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2025</a:t>
            </a:r>
          </a:p>
          <a:p>
            <a:pPr algn="just"/>
            <a:endParaRPr lang="ka-GE" sz="20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2.8</a:t>
            </a:r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. ექთანთა უწყვეტი განათლების სავალდებულო სისტემის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ამოქმედება - 2025</a:t>
            </a:r>
          </a:p>
          <a:p>
            <a:pPr algn="just"/>
            <a:endParaRPr lang="ka-GE" sz="20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2.9. ექთანთა ლიცენზირება/რეგისტრაცია/სერტიფიცირების ახალი ფორმატის ამოქმედება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- 2025</a:t>
            </a:r>
          </a:p>
          <a:p>
            <a:pPr algn="just"/>
            <a:endParaRPr lang="ka-GE" sz="2000" dirty="0" smtClean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2.10. საექთნო დოკუმენტაციის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მომზადება/იმპლემენტაცია - 2023</a:t>
            </a:r>
          </a:p>
          <a:p>
            <a:pPr algn="just"/>
            <a:endParaRPr lang="ka-GE" sz="20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2.11. საექთნო მოვლის გაიდლაინების/პროტოკოლების და სტანდარტული ოპერაციული პროცედურების მომზადება/იმპლემენტაციის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ხელშეწყობა - 2025</a:t>
            </a:r>
            <a:endParaRPr lang="en-US" sz="2000" dirty="0">
              <a:solidFill>
                <a:schemeClr val="tx1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439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16632"/>
            <a:ext cx="7399398" cy="1020605"/>
          </a:xfrm>
        </p:spPr>
        <p:txBody>
          <a:bodyPr>
            <a:noAutofit/>
          </a:bodyPr>
          <a:lstStyle/>
          <a:p>
            <a:r>
              <a:rPr lang="ka-GE" sz="2800" dirty="0">
                <a:latin typeface="Sylfaen" panose="010A0502050306030303" pitchFamily="18" charset="0"/>
              </a:rPr>
              <a:t>ამოცანა 3. საექთნო საქმის პოპულარიზაცია და ცნობიერების ამაღლება</a:t>
            </a:r>
            <a:endParaRPr lang="en-US" sz="2800" dirty="0">
              <a:latin typeface="Sylfaen" panose="010A050205030603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169159"/>
            <a:ext cx="8496944" cy="5688632"/>
          </a:xfrm>
        </p:spPr>
        <p:txBody>
          <a:bodyPr>
            <a:normAutofit fontScale="92500"/>
          </a:bodyPr>
          <a:lstStyle/>
          <a:p>
            <a:pPr algn="just"/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3.1. საკომუნიკაციო სტრატეგიის 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შემუშავება/განხორციელება - 2020 - 2025</a:t>
            </a:r>
            <a:endParaRPr lang="ka-GE" sz="20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endParaRPr lang="ka-GE" sz="20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3.2. საექთნო/საბებიო </a:t>
            </a:r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საქმის პოპულარიზების მიზნით, სხვადასხვა სამიზნე ჯგუფებთან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საინფორმაციო შეხვედრების ჩატარება - 2020 - 2025 </a:t>
            </a:r>
          </a:p>
          <a:p>
            <a:pPr algn="just"/>
            <a:endParaRPr lang="ka-GE" sz="20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3.3. საექთნო საგანმანათლებლო პროგრამებზე (საბაკალავრო, სამაგისტრო, პროფესიული) ფინანსური ხელმისაწვდომობის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გაზრდა - 2022</a:t>
            </a:r>
          </a:p>
          <a:p>
            <a:pPr algn="just"/>
            <a:endParaRPr lang="ka-GE" sz="2000" dirty="0" smtClean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3.4. საექთნო სამაგისტრო  პროგრამების მომზადების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ხელშეწყობა - 2023</a:t>
            </a:r>
          </a:p>
          <a:p>
            <a:pPr algn="just"/>
            <a:endParaRPr lang="ka-GE" sz="20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3.5. პროფესიული </a:t>
            </a:r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განათლების მქონე ექთნების მიერ საბაკალავრო ხარისხის მოპოვების მიზნით პროგრამების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მომზადება - 2025</a:t>
            </a:r>
          </a:p>
          <a:p>
            <a:pPr algn="just"/>
            <a:endParaRPr lang="ka-GE" sz="2000" dirty="0" smtClean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3.6. საექთნო საქმის მარეგულირებელ კანონმდებლობაში დარგობრივი ორგანიზაციების როლისა და ფუნქციების გათვალისწინება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 - 2023</a:t>
            </a:r>
            <a:endParaRPr lang="en-US" sz="2000" dirty="0">
              <a:solidFill>
                <a:schemeClr val="tx1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541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922114"/>
          </a:xfrm>
        </p:spPr>
        <p:txBody>
          <a:bodyPr anchor="b">
            <a:noAutofit/>
          </a:bodyPr>
          <a:lstStyle/>
          <a:p>
            <a:r>
              <a:rPr lang="ka-GE" sz="4000" dirty="0">
                <a:latin typeface="Sylfaen" panose="010A0502050306030303" pitchFamily="18" charset="0"/>
              </a:rPr>
              <a:t>სტრატეგიის განხორციელება</a:t>
            </a:r>
            <a:endParaRPr lang="en-US" sz="4000" dirty="0">
              <a:latin typeface="Sylfaen" panose="010A0502050306030303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400" dirty="0">
                <a:latin typeface="Sylfaen" panose="010A0502050306030303" pitchFamily="18" charset="0"/>
              </a:rPr>
              <a:t>წამყვანი </a:t>
            </a:r>
            <a:r>
              <a:rPr lang="ka-GE" sz="2400" dirty="0" smtClean="0">
                <a:latin typeface="Sylfaen" panose="010A0502050306030303" pitchFamily="18" charset="0"/>
              </a:rPr>
              <a:t>უწყება - სოტდშჯსდ სამინისტრო</a:t>
            </a:r>
          </a:p>
          <a:p>
            <a:endParaRPr lang="ka-GE" sz="2400" dirty="0">
              <a:latin typeface="Sylfaen" panose="010A0502050306030303" pitchFamily="18" charset="0"/>
            </a:endParaRPr>
          </a:p>
          <a:p>
            <a:r>
              <a:rPr lang="ka-GE" sz="2400" dirty="0" smtClean="0">
                <a:latin typeface="Sylfaen" panose="010A0502050306030303" pitchFamily="18" charset="0"/>
              </a:rPr>
              <a:t>მაკოორდინირებელი რგოლი - </a:t>
            </a:r>
            <a:r>
              <a:rPr lang="ka-GE" sz="2400" dirty="0" smtClean="0">
                <a:latin typeface="Sylfaen" panose="010A0502050306030303" pitchFamily="18" charset="0"/>
              </a:rPr>
              <a:t>საექთნო განვითარების ეროვნული საბჭო</a:t>
            </a:r>
            <a:endParaRPr lang="ka-GE" sz="2400" dirty="0" smtClean="0">
              <a:latin typeface="Sylfaen" panose="010A0502050306030303" pitchFamily="18" charset="0"/>
            </a:endParaRPr>
          </a:p>
          <a:p>
            <a:endParaRPr lang="ka-GE" sz="2400" dirty="0">
              <a:latin typeface="Sylfaen" panose="010A0502050306030303" pitchFamily="18" charset="0"/>
            </a:endParaRPr>
          </a:p>
          <a:p>
            <a:r>
              <a:rPr lang="ka-GE" sz="2400" dirty="0" smtClean="0">
                <a:latin typeface="Sylfaen" panose="010A0502050306030303" pitchFamily="18" charset="0"/>
              </a:rPr>
              <a:t>დაფინანსება - სახელმწიფო ბიუჯეტი, დონორი ორგანიზაციები (</a:t>
            </a:r>
            <a:r>
              <a:rPr lang="ka-GE" sz="2400" dirty="0">
                <a:latin typeface="Sylfaen" panose="010A0502050306030303" pitchFamily="18" charset="0"/>
              </a:rPr>
              <a:t>საპროგნოზო ბიუჯეტია </a:t>
            </a:r>
            <a:r>
              <a:rPr lang="ka-GE" sz="2400" dirty="0">
                <a:latin typeface="Sylfaen" panose="010A0502050306030303" pitchFamily="18" charset="0"/>
              </a:rPr>
              <a:t>800 000 ლარი</a:t>
            </a:r>
            <a:r>
              <a:rPr lang="ka-GE" sz="2400" dirty="0" smtClean="0">
                <a:latin typeface="Sylfaen" panose="010A0502050306030303" pitchFamily="18" charset="0"/>
              </a:rPr>
              <a:t>)</a:t>
            </a:r>
            <a:endParaRPr lang="en-US" sz="24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487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31640" y="1772816"/>
            <a:ext cx="7498080" cy="1143000"/>
          </a:xfrm>
        </p:spPr>
        <p:txBody>
          <a:bodyPr/>
          <a:lstStyle/>
          <a:p>
            <a:r>
              <a:rPr lang="ka-GE" dirty="0" smtClean="0"/>
              <a:t>დიდი მადლობა!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487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3608" y="1628800"/>
            <a:ext cx="7772400" cy="2457618"/>
          </a:xfrm>
        </p:spPr>
        <p:txBody>
          <a:bodyPr anchor="b">
            <a:normAutofit fontScale="90000"/>
          </a:bodyPr>
          <a:lstStyle/>
          <a:p>
            <a:r>
              <a:rPr lang="ka-GE" sz="4000" dirty="0">
                <a:latin typeface="Sylfaen" panose="010A0502050306030303" pitchFamily="18" charset="0"/>
              </a:rPr>
              <a:t/>
            </a:r>
            <a:br>
              <a:rPr lang="ka-GE" sz="4000" dirty="0">
                <a:latin typeface="Sylfaen" panose="010A0502050306030303" pitchFamily="18" charset="0"/>
              </a:rPr>
            </a:br>
            <a:r>
              <a:rPr lang="ka-GE" sz="4000" dirty="0">
                <a:latin typeface="Sylfaen" panose="010A0502050306030303" pitchFamily="18" charset="0"/>
              </a:rPr>
              <a:t/>
            </a:r>
            <a:br>
              <a:rPr lang="ka-GE" sz="4000" dirty="0">
                <a:latin typeface="Sylfaen" panose="010A0502050306030303" pitchFamily="18" charset="0"/>
              </a:rPr>
            </a:br>
            <a:r>
              <a:rPr lang="ka-GE" sz="4000" dirty="0">
                <a:latin typeface="Sylfaen" panose="010A0502050306030303" pitchFamily="18" charset="0"/>
              </a:rPr>
              <a:t/>
            </a:r>
            <a:br>
              <a:rPr lang="ka-GE" sz="4000" dirty="0">
                <a:latin typeface="Sylfaen" panose="010A0502050306030303" pitchFamily="18" charset="0"/>
              </a:rPr>
            </a:br>
            <a:r>
              <a:rPr lang="ka-GE" sz="4000" dirty="0">
                <a:latin typeface="Sylfaen" panose="010A0502050306030303" pitchFamily="18" charset="0"/>
              </a:rPr>
              <a:t/>
            </a:r>
            <a:br>
              <a:rPr lang="ka-GE" sz="4000" dirty="0">
                <a:latin typeface="Sylfaen" panose="010A0502050306030303" pitchFamily="18" charset="0"/>
              </a:rPr>
            </a:br>
            <a:r>
              <a:rPr lang="ka-GE" sz="4000" dirty="0">
                <a:latin typeface="Sylfaen" panose="010A0502050306030303" pitchFamily="18" charset="0"/>
              </a:rPr>
              <a:t>სტრატეგიული </a:t>
            </a:r>
            <a:r>
              <a:rPr lang="ka-GE" sz="4000" dirty="0">
                <a:latin typeface="Sylfaen" panose="010A0502050306030303" pitchFamily="18" charset="0"/>
              </a:rPr>
              <a:t>ხედვა და სექტორული პრიორიტეტები</a:t>
            </a:r>
            <a:r>
              <a:rPr lang="en-US" sz="4000" dirty="0">
                <a:latin typeface="Sylfaen" panose="010A0502050306030303" pitchFamily="18" charset="0"/>
              </a:rPr>
              <a:t/>
            </a:r>
            <a:br>
              <a:rPr lang="en-US" sz="4000" dirty="0">
                <a:latin typeface="Sylfaen" panose="010A0502050306030303" pitchFamily="18" charset="0"/>
              </a:rPr>
            </a:br>
            <a:r>
              <a:rPr lang="en-US" sz="4000" dirty="0">
                <a:latin typeface="Sylfaen" panose="010A0502050306030303" pitchFamily="18" charset="0"/>
              </a:rPr>
              <a:t/>
            </a:r>
            <a:br>
              <a:rPr lang="en-US" sz="4000" dirty="0">
                <a:latin typeface="Sylfaen" panose="010A0502050306030303" pitchFamily="18" charset="0"/>
              </a:rPr>
            </a:br>
            <a:endParaRPr lang="en-US" sz="40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760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419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132919" y="568054"/>
            <a:ext cx="5791200" cy="70788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spcBef>
                <a:spcPct val="0"/>
              </a:spcBef>
              <a:buNone/>
              <a:defRPr kumimoji="0" sz="40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Sylfaen" panose="010A0502050306030303" pitchFamily="18" charset="0"/>
                <a:ea typeface="+mj-ea"/>
                <a:cs typeface="+mj-cs"/>
              </a:defRPr>
            </a:lvl1pPr>
            <a:extLst/>
          </a:lstStyle>
          <a:p>
            <a:r>
              <a:rPr lang="ka-GE" dirty="0"/>
              <a:t>ხედვა </a:t>
            </a:r>
            <a:endParaRPr lang="en-US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5576" y="1582341"/>
            <a:ext cx="76328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400" dirty="0">
                <a:latin typeface="Sylfaen" panose="010A0502050306030303" pitchFamily="18" charset="0"/>
              </a:rPr>
              <a:t>2025 წლისათვის ჯანმრთელობის დაცვის სისტემაში დასაქმებული ექთნების რაოდენობა</a:t>
            </a:r>
            <a:r>
              <a:rPr lang="en-US" sz="2400" dirty="0">
                <a:latin typeface="Sylfaen" panose="010A0502050306030303" pitchFamily="18" charset="0"/>
              </a:rPr>
              <a:t>, </a:t>
            </a:r>
            <a:r>
              <a:rPr lang="ka-GE" sz="2400" dirty="0">
                <a:latin typeface="Sylfaen" panose="010A0502050306030303" pitchFamily="18" charset="0"/>
              </a:rPr>
              <a:t>გადანაწილება და მათი მაღალი კვალიფიკაცია უზრუნველყოფს უსაფრთხო და ხარისხიან სამედიცინო მომსახურებაზე ხელმისაწვდომობის საშუალებით საქართველოს მოსახლეობის ჯანმრთელობის მდგომარეობის გაუმჯობესებას; ამავდროულად, საექთნო საქმე სინქრონიზებულია/თანხვედრაშია თანამედროვე საერთაშორისო მოთხოვნებთან  და დამოუკიდებელი </a:t>
            </a:r>
            <a:r>
              <a:rPr lang="ka-GE" sz="2400" dirty="0" smtClean="0">
                <a:latin typeface="Sylfaen" panose="010A0502050306030303" pitchFamily="18" charset="0"/>
              </a:rPr>
              <a:t>პროფესიაა</a:t>
            </a:r>
            <a:endParaRPr lang="en-US" sz="24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7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404665"/>
            <a:ext cx="7412360" cy="1152128"/>
          </a:xfrm>
        </p:spPr>
        <p:txBody>
          <a:bodyPr>
            <a:normAutofit/>
          </a:bodyPr>
          <a:lstStyle/>
          <a:p>
            <a:r>
              <a:rPr lang="ka-GE" sz="4000" dirty="0" smtClean="0">
                <a:latin typeface="Sylfaen" panose="010A0502050306030303" pitchFamily="18" charset="0"/>
              </a:rPr>
              <a:t>მიზანი</a:t>
            </a:r>
            <a:endParaRPr lang="en-US" sz="4000" dirty="0">
              <a:latin typeface="Sylfaen" panose="010A050205030603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060848"/>
            <a:ext cx="8064896" cy="3577952"/>
          </a:xfrm>
        </p:spPr>
        <p:txBody>
          <a:bodyPr>
            <a:normAutofit/>
          </a:bodyPr>
          <a:lstStyle/>
          <a:p>
            <a:pPr algn="just"/>
            <a:r>
              <a:rPr lang="ka-GE" dirty="0">
                <a:solidFill>
                  <a:schemeClr val="tx1"/>
                </a:solidFill>
                <a:latin typeface="Sylfaen" panose="010A0502050306030303" pitchFamily="18" charset="0"/>
              </a:rPr>
              <a:t>ჯანდაცვითი სერვისების ხარისხის და ხელმისაწვდომობის გაუმჯობესების ხელშეწყობა საექთნო სფეროში კვალიფიციური ადამიანური რესურსის გენერირების და პროფესიული რეგულირების მდგრადი სისტემის ჩამოყალიბების </a:t>
            </a:r>
            <a:r>
              <a:rPr lang="ka-GE" dirty="0" smtClean="0">
                <a:solidFill>
                  <a:schemeClr val="tx1"/>
                </a:solidFill>
                <a:latin typeface="Sylfaen" panose="010A0502050306030303" pitchFamily="18" charset="0"/>
              </a:rPr>
              <a:t>გზით</a:t>
            </a:r>
            <a:endParaRPr lang="en-US" dirty="0">
              <a:solidFill>
                <a:schemeClr val="tx1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639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260649"/>
            <a:ext cx="7484368" cy="720080"/>
          </a:xfrm>
        </p:spPr>
        <p:txBody>
          <a:bodyPr>
            <a:normAutofit/>
          </a:bodyPr>
          <a:lstStyle/>
          <a:p>
            <a:r>
              <a:rPr lang="ka-GE" sz="4000" dirty="0">
                <a:latin typeface="Sylfaen" panose="010A0502050306030303" pitchFamily="18" charset="0"/>
              </a:rPr>
              <a:t>ამოცანები</a:t>
            </a:r>
            <a:endParaRPr lang="en-US" sz="4000" dirty="0">
              <a:latin typeface="Sylfaen" panose="010A050205030603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352928" cy="5112568"/>
          </a:xfrm>
        </p:spPr>
        <p:txBody>
          <a:bodyPr>
            <a:normAutofit/>
          </a:bodyPr>
          <a:lstStyle/>
          <a:p>
            <a:pPr algn="just"/>
            <a:r>
              <a:rPr lang="ka-GE" sz="2400" b="1" dirty="0">
                <a:solidFill>
                  <a:schemeClr val="tx1"/>
                </a:solidFill>
                <a:latin typeface="Sylfaen" panose="010A0502050306030303" pitchFamily="18" charset="0"/>
              </a:rPr>
              <a:t>ამოცანა 1.</a:t>
            </a:r>
            <a:r>
              <a:rPr lang="ka-GE" sz="2400" dirty="0">
                <a:solidFill>
                  <a:schemeClr val="tx1"/>
                </a:solidFill>
                <a:latin typeface="Sylfaen" panose="010A0502050306030303" pitchFamily="18" charset="0"/>
              </a:rPr>
              <a:t> კვალიფიციური საექთნო ადამიანური რესურსის გენერირების საჭიროებებზე ორიენტირებული ჯანმრთელობის დაცვის სისტემის </a:t>
            </a:r>
            <a:r>
              <a:rPr lang="ka-GE" sz="24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განვითარება;</a:t>
            </a:r>
          </a:p>
          <a:p>
            <a:pPr algn="just"/>
            <a:endParaRPr lang="ka-GE" sz="24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400" b="1" dirty="0">
                <a:solidFill>
                  <a:schemeClr val="tx1"/>
                </a:solidFill>
                <a:latin typeface="Sylfaen" panose="010A0502050306030303" pitchFamily="18" charset="0"/>
              </a:rPr>
              <a:t>ამოცანა 2. </a:t>
            </a:r>
            <a:r>
              <a:rPr lang="ka-GE" sz="2400" dirty="0">
                <a:solidFill>
                  <a:schemeClr val="tx1"/>
                </a:solidFill>
                <a:latin typeface="Sylfaen" panose="010A0502050306030303" pitchFamily="18" charset="0"/>
              </a:rPr>
              <a:t>უწყვეტი პროფესიული განვითარებისა და პროფესიული რეგულირების მდგრადი სისტემის </a:t>
            </a:r>
            <a:r>
              <a:rPr lang="ka-GE" sz="24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განვითარება;</a:t>
            </a:r>
          </a:p>
          <a:p>
            <a:pPr algn="just"/>
            <a:endParaRPr lang="ka-GE" sz="24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400" b="1" dirty="0" smtClean="0">
                <a:solidFill>
                  <a:schemeClr val="tx1"/>
                </a:solidFill>
                <a:latin typeface="Sylfaen" panose="010A0502050306030303" pitchFamily="18" charset="0"/>
              </a:rPr>
              <a:t>ამოცანა </a:t>
            </a:r>
            <a:r>
              <a:rPr lang="ka-GE" sz="2400" b="1" dirty="0">
                <a:solidFill>
                  <a:schemeClr val="tx1"/>
                </a:solidFill>
                <a:latin typeface="Sylfaen" panose="010A0502050306030303" pitchFamily="18" charset="0"/>
              </a:rPr>
              <a:t>3. </a:t>
            </a:r>
            <a:r>
              <a:rPr lang="ka-GE" sz="2400" dirty="0">
                <a:solidFill>
                  <a:schemeClr val="tx1"/>
                </a:solidFill>
                <a:latin typeface="Sylfaen" panose="010A0502050306030303" pitchFamily="18" charset="0"/>
              </a:rPr>
              <a:t>საექთნო საქმის პოპულარიზაცია და ცნობიერების </a:t>
            </a:r>
            <a:r>
              <a:rPr lang="ka-GE" sz="24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ამაღლება.</a:t>
            </a:r>
            <a:endParaRPr lang="en-US" sz="24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endParaRPr lang="en-US" dirty="0">
              <a:solidFill>
                <a:schemeClr val="tx1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885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419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381125" y="267090"/>
            <a:ext cx="5791200" cy="1323439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spcBef>
                <a:spcPct val="0"/>
              </a:spcBef>
              <a:buNone/>
              <a:defRPr kumimoji="0" sz="40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Sylfaen" panose="010A0502050306030303" pitchFamily="18" charset="0"/>
                <a:ea typeface="+mj-ea"/>
                <a:cs typeface="+mj-cs"/>
              </a:defRPr>
            </a:lvl1pPr>
            <a:extLst/>
          </a:lstStyle>
          <a:p>
            <a:r>
              <a:rPr lang="ka-GE" dirty="0"/>
              <a:t>სამიზნე მაჩვენებლები 2025 წლისათვის</a:t>
            </a:r>
            <a:endParaRPr lang="en-US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107504" y="1447800"/>
            <a:ext cx="8807896" cy="4724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 smtClean="0"/>
          </a:p>
          <a:p>
            <a:pPr>
              <a:defRPr/>
            </a:pPr>
            <a:endParaRPr lang="ka-GE" sz="2000" b="1" dirty="0" smtClean="0"/>
          </a:p>
          <a:p>
            <a:pPr>
              <a:defRPr/>
            </a:pPr>
            <a:endParaRPr lang="ka-GE" sz="2000" b="1" dirty="0" smtClean="0"/>
          </a:p>
          <a:p>
            <a:pPr>
              <a:defRPr/>
            </a:pPr>
            <a:endParaRPr lang="ka-GE" sz="2000" b="1" dirty="0" smtClean="0"/>
          </a:p>
          <a:p>
            <a:pPr>
              <a:defRPr/>
            </a:pPr>
            <a:endParaRPr lang="ka-GE" sz="2000" b="1" dirty="0" smtClean="0"/>
          </a:p>
          <a:p>
            <a:pPr>
              <a:defRPr/>
            </a:pPr>
            <a:endParaRPr lang="ka-GE" sz="2000" b="1" dirty="0" smtClean="0"/>
          </a:p>
          <a:p>
            <a:pPr>
              <a:defRPr/>
            </a:pP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944934" y="1732508"/>
            <a:ext cx="765951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2400" dirty="0">
                <a:latin typeface="Sylfaen" panose="010A0502050306030303" pitchFamily="18" charset="0"/>
              </a:rPr>
              <a:t>სტაციონარული სიკვდილიანობის მაჩვენებელი </a:t>
            </a:r>
            <a:r>
              <a:rPr lang="ka-GE" sz="2400" dirty="0">
                <a:latin typeface="Sylfaen" panose="010A0502050306030303" pitchFamily="18" charset="0"/>
              </a:rPr>
              <a:t>- 2.2 </a:t>
            </a:r>
            <a:r>
              <a:rPr lang="ka-GE" sz="2400" dirty="0" smtClean="0">
                <a:latin typeface="Sylfaen" panose="010A0502050306030303" pitchFamily="18" charset="0"/>
              </a:rPr>
              <a:t>% (საბაზისო - 2.6% (2017))</a:t>
            </a:r>
          </a:p>
          <a:p>
            <a:endParaRPr lang="ka-GE" sz="2400" dirty="0" smtClean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2400" dirty="0">
                <a:latin typeface="Sylfaen" panose="010A0502050306030303" pitchFamily="18" charset="0"/>
              </a:rPr>
              <a:t>ექთან-ექიმის </a:t>
            </a:r>
            <a:r>
              <a:rPr lang="ka-GE" sz="2400" dirty="0" smtClean="0">
                <a:latin typeface="Sylfaen" panose="010A0502050306030303" pitchFamily="18" charset="0"/>
              </a:rPr>
              <a:t>შეფარდება - 1.3:1</a:t>
            </a:r>
            <a:r>
              <a:rPr lang="ka-GE" sz="2400" dirty="0">
                <a:latin typeface="Sylfaen" panose="010A0502050306030303" pitchFamily="18" charset="0"/>
              </a:rPr>
              <a:t>(საბაზისო - </a:t>
            </a:r>
            <a:r>
              <a:rPr lang="ka-GE" sz="2400" dirty="0" smtClean="0">
                <a:latin typeface="Sylfaen" panose="010A0502050306030303" pitchFamily="18" charset="0"/>
              </a:rPr>
              <a:t>0.7:1 </a:t>
            </a:r>
            <a:r>
              <a:rPr lang="ka-GE" sz="2400" dirty="0">
                <a:latin typeface="Sylfaen" panose="010A0502050306030303" pitchFamily="18" charset="0"/>
              </a:rPr>
              <a:t>(2017</a:t>
            </a:r>
            <a:r>
              <a:rPr lang="ka-GE" sz="2400" dirty="0" smtClean="0">
                <a:latin typeface="Sylfaen" panose="010A0502050306030303" pitchFamily="18" charset="0"/>
              </a:rPr>
              <a:t>))</a:t>
            </a:r>
          </a:p>
          <a:p>
            <a:endParaRPr lang="ka-GE" sz="2400" dirty="0" smtClean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2400" dirty="0">
                <a:latin typeface="Sylfaen" panose="010A0502050306030303" pitchFamily="18" charset="0"/>
              </a:rPr>
              <a:t>ექთნების მომსახურებით პაციენტის კმაყოფილების მაჩვენებელი - გამოკითხულ პაციენტთა 65 % კმაყოფილია ექთნების </a:t>
            </a:r>
            <a:r>
              <a:rPr lang="ka-GE" sz="2400" dirty="0" smtClean="0">
                <a:latin typeface="Sylfaen" panose="010A0502050306030303" pitchFamily="18" charset="0"/>
              </a:rPr>
              <a:t>მომსახურებით </a:t>
            </a:r>
            <a:r>
              <a:rPr lang="ka-GE" sz="2400" dirty="0">
                <a:latin typeface="Sylfaen" panose="010A0502050306030303" pitchFamily="18" charset="0"/>
              </a:rPr>
              <a:t>(საბაზისო </a:t>
            </a:r>
            <a:r>
              <a:rPr lang="ka-GE" sz="2400" dirty="0" smtClean="0">
                <a:latin typeface="Sylfaen" panose="010A0502050306030303" pitchFamily="18" charset="0"/>
              </a:rPr>
              <a:t>- არ არის ხელმისაწვდომი)</a:t>
            </a:r>
            <a:endParaRPr lang="ka-GE" sz="2400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ka-GE" sz="2400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37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1187624" y="1447800"/>
            <a:ext cx="5472608" cy="4419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31640" y="2270775"/>
            <a:ext cx="7738758" cy="707886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>
              <a:spcBef>
                <a:spcPct val="0"/>
              </a:spcBef>
            </a:pPr>
            <a:r>
              <a:rPr lang="ka-GE" sz="40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Sylfaen" panose="010A0502050306030303" pitchFamily="18" charset="0"/>
                <a:ea typeface="+mj-ea"/>
                <a:cs typeface="+mj-cs"/>
              </a:rPr>
              <a:t>პრიორიტეტული </a:t>
            </a:r>
            <a:endParaRPr lang="ka-GE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Sylfaen" panose="010A0502050306030303" pitchFamily="18" charset="0"/>
              <a:ea typeface="+mj-ea"/>
              <a:cs typeface="+mj-cs"/>
            </a:endParaRPr>
          </a:p>
          <a:p>
            <a:pPr>
              <a:spcBef>
                <a:spcPct val="0"/>
              </a:spcBef>
            </a:pPr>
            <a:r>
              <a:rPr lang="ka-GE" sz="40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Sylfaen" panose="010A0502050306030303" pitchFamily="18" charset="0"/>
                <a:ea typeface="+mj-ea"/>
                <a:cs typeface="+mj-cs"/>
              </a:rPr>
              <a:t>ღონისძიებები</a:t>
            </a:r>
            <a:endParaRPr lang="ka-GE" sz="4000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Sylfaen" panose="010A0502050306030303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0105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116632"/>
            <a:ext cx="7704856" cy="1800200"/>
          </a:xfrm>
        </p:spPr>
        <p:txBody>
          <a:bodyPr>
            <a:noAutofit/>
          </a:bodyPr>
          <a:lstStyle/>
          <a:p>
            <a:r>
              <a:rPr lang="ka-GE" sz="2800" dirty="0">
                <a:latin typeface="Sylfaen" panose="010A0502050306030303" pitchFamily="18" charset="0"/>
              </a:rPr>
              <a:t>ამოცანა 1. კვალიფიციური საექთნო ადამიანური რესურსის გენერირების საჭიროებებზე ორიენტირებული ჯანდაცვის სისტემის განვითარება</a:t>
            </a:r>
            <a:endParaRPr lang="en-US" sz="2800" dirty="0">
              <a:latin typeface="Sylfaen" panose="010A050205030603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1988840"/>
            <a:ext cx="8352928" cy="4464496"/>
          </a:xfrm>
        </p:spPr>
        <p:txBody>
          <a:bodyPr>
            <a:normAutofit lnSpcReduction="10000"/>
          </a:bodyPr>
          <a:lstStyle/>
          <a:p>
            <a:pPr algn="just"/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1.1. საექთნო </a:t>
            </a:r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ადამიანური რესურსის  საინფორმაციო სისტემების/მონაცემთა ბაზების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განვითარება - 2023</a:t>
            </a:r>
          </a:p>
          <a:p>
            <a:pPr algn="just"/>
            <a:endParaRPr lang="ka-GE" sz="20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1.2. საექთნო ადამიანური რესურსის განვითარების მრავალწლიანი გეგმის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მომზადება - 2025</a:t>
            </a:r>
          </a:p>
          <a:p>
            <a:pPr algn="just"/>
            <a:endParaRPr lang="ka-GE" sz="20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1.3. საექთნო ადამიანური რესურსის განვითარების მრავალწლიანი გეგმის იმპლემენტაციის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დაწყება - 2025</a:t>
            </a:r>
          </a:p>
          <a:p>
            <a:pPr algn="just"/>
            <a:endParaRPr lang="ka-GE" sz="20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1.4. საექთნო ადამიანური რესურსის საჭიროებების სალიცენზიო/სანებართვო მოთხოვნებში ინტეგრირება, ასევე, სახელმწიფო პროგრამების ფარგლებში სერვისის მიმწოდებელთა კონტრაქტირებისას 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გათვალისწინება - 2023</a:t>
            </a:r>
            <a:endParaRPr lang="en-US" sz="2000" dirty="0">
              <a:solidFill>
                <a:schemeClr val="tx1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192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8136904" cy="1368152"/>
          </a:xfrm>
        </p:spPr>
        <p:txBody>
          <a:bodyPr>
            <a:noAutofit/>
          </a:bodyPr>
          <a:lstStyle/>
          <a:p>
            <a:r>
              <a:rPr lang="ka-GE" sz="2800" dirty="0">
                <a:latin typeface="Sylfaen" panose="010A0502050306030303" pitchFamily="18" charset="0"/>
              </a:rPr>
              <a:t>ამოცანა 2. უწყვეტი პროფესიული განვითარებისა და პროფესიული რეგულირების მდგრადი სისტემის განვითარება</a:t>
            </a:r>
            <a:endParaRPr lang="en-US" sz="2800" dirty="0">
              <a:latin typeface="Sylfaen" panose="010A050205030603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8856984" cy="4896544"/>
          </a:xfrm>
        </p:spPr>
        <p:txBody>
          <a:bodyPr>
            <a:normAutofit lnSpcReduction="10000"/>
          </a:bodyPr>
          <a:lstStyle/>
          <a:p>
            <a:pPr algn="just"/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2.1. „ჯანმრთელობის დაცვის შესახებ“ საქართველოს კანონის ცვლილების, ასევე, სხვა შესაბამის საკანონმდებლო აქტებში შესატანი ცვლილებების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მომზადება/დამტკიცება - 2021</a:t>
            </a:r>
          </a:p>
          <a:p>
            <a:pPr algn="just"/>
            <a:endParaRPr lang="ka-GE" sz="20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2.2. „ჯანმრთელობის დაცვის შესახებ“ საქართველოს კანონში შეტანილი ცვლილებებიდან გამომდინარე კანონქვემდებარე ნორმატიული ბაზის (მ.შ. აკრედიტაციის წესი და პროცედურა)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მომზადება/დამტკიცება - 2022</a:t>
            </a:r>
          </a:p>
          <a:p>
            <a:pPr algn="just"/>
            <a:endParaRPr lang="ka-GE" sz="20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2.3. ექთანთა დიპლომისშემდგომი და უწყვეტი  განათლების  პროგრამების აკრედიტაციის ორგანოს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შექმნა - 2021</a:t>
            </a:r>
          </a:p>
          <a:p>
            <a:pPr algn="just"/>
            <a:endParaRPr lang="ka-GE" sz="2000" dirty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2.4. საექთნო სპეციალობათა განმსაზღვრელი ნუსხის </a:t>
            </a:r>
            <a:r>
              <a:rPr lang="ka-GE" sz="2000" dirty="0" smtClean="0">
                <a:solidFill>
                  <a:schemeClr val="tx1"/>
                </a:solidFill>
                <a:latin typeface="Sylfaen" panose="010A0502050306030303" pitchFamily="18" charset="0"/>
              </a:rPr>
              <a:t>მომზადება - 2021</a:t>
            </a:r>
          </a:p>
          <a:p>
            <a:pPr algn="just"/>
            <a:endParaRPr lang="ka-GE" sz="2000" dirty="0" smtClean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2000" dirty="0">
                <a:solidFill>
                  <a:schemeClr val="tx1"/>
                </a:solidFill>
                <a:latin typeface="Sylfaen" panose="010A0502050306030303" pitchFamily="18" charset="0"/>
              </a:rPr>
              <a:t>2.5. ექთანთა უწყვეტი განათლების ნებაყოფლობითი სისტემის ამოქმედება - 2021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8248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91</TotalTime>
  <Words>505</Words>
  <Application>Microsoft Office PowerPoint</Application>
  <PresentationFormat>On-screen Show (4:3)</PresentationFormat>
  <Paragraphs>111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საექთნო საქმის განვითარების სტრატეგია </vt:lpstr>
      <vt:lpstr>    სტრატეგიული ხედვა და სექტორული პრიორიტეტები  </vt:lpstr>
      <vt:lpstr>PowerPoint Presentation</vt:lpstr>
      <vt:lpstr>მიზანი</vt:lpstr>
      <vt:lpstr>ამოცანები</vt:lpstr>
      <vt:lpstr>PowerPoint Presentation</vt:lpstr>
      <vt:lpstr>PowerPoint Presentation</vt:lpstr>
      <vt:lpstr>ამოცანა 1. კვალიფიციური საექთნო ადამიანური რესურსის გენერირების საჭიროებებზე ორიენტირებული ჯანდაცვის სისტემის განვითარება</vt:lpstr>
      <vt:lpstr>ამოცანა 2. უწყვეტი პროფესიული განვითარებისა და პროფესიული რეგულირების მდგრადი სისტემის განვითარება</vt:lpstr>
      <vt:lpstr>ამოცანა 2. უწყვეტი პროფესიული განვითარებისა და პროფესიული რეგულირების მდგრადი სისტემის განვითარება</vt:lpstr>
      <vt:lpstr>ამოცანა 3. საექთნო საქმის პოპულარიზაცია და ცნობიერების ამაღლება</vt:lpstr>
      <vt:lpstr>სტრატეგიის განხორციელება</vt:lpstr>
      <vt:lpstr>დიდი მადლობა!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საექთნო საქმის განვითარების სტრატეგია </dc:title>
  <dc:creator>user</dc:creator>
  <cp:lastModifiedBy>Mariam Mchedlishvili</cp:lastModifiedBy>
  <cp:revision>12</cp:revision>
  <dcterms:created xsi:type="dcterms:W3CDTF">2019-09-08T16:55:36Z</dcterms:created>
  <dcterms:modified xsi:type="dcterms:W3CDTF">2019-09-08T18:38:09Z</dcterms:modified>
</cp:coreProperties>
</file>